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5A4"/>
    <a:srgbClr val="FFF7E1"/>
    <a:srgbClr val="FFF1C5"/>
    <a:srgbClr val="FFC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B95142-19B3-4AAD-A1CE-37A47E5EF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6272F7-893C-44E1-B752-409D2B521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A3301E-7AD3-4518-A045-97F6EE23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72BE33-3B45-477D-B11B-4DDF8D2F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954F71-D83C-42D3-91D7-78518AC2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60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A0CEEF-3846-423E-9907-9D893F8F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5BAC19D-A3A5-4EE6-9392-D361C033C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2B538C-E213-40D8-BCAC-26BB2C803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67C89E-50D4-43E3-AF4C-E788EA27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B87D7C-C05A-43BF-AE5F-60288061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66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38A700A-4630-4712-AB50-E9EB28A8E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BFEE23-3C9E-4369-9736-8840F9A2F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127F3D-1AAF-430F-A13E-0C6FA7BF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182588-6CF8-4C8F-8D5E-98C2D593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495598-ABC7-427D-81DA-5ADFE00C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9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0386AF-0625-4FAA-89F2-E1C61CB7E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1133E8-FE49-46CC-9752-33DBE0DAC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BD281C-76BB-4450-A730-7CC7FF9E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BC1E78-61DB-4DD0-BC08-DC24E0EBD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5D99EC-E869-470C-9779-EB44896A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96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F96755-231F-47F3-805D-CEC18C176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530698-E290-4084-90B6-69A7A2941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868DB8-4AAB-44AE-AAA0-8381B8DF7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CF84B7-0507-4EF0-9DD7-2BA438B3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80B206-E801-446B-8AD7-D7D6FE101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5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B00E5E-11C9-4352-AB75-0F19725C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A3127A-A9F6-4FED-A216-0D84C2F0C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66CBFF-7B7E-446F-BAA8-F88AEAC77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8AC079-A2EB-445E-B2E4-193CFAE35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A9F6BC-308A-4902-8550-4FB78A61D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7EC636-1B9A-4F96-B849-6197518A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79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F6D1D0-3058-4164-A20C-4D8039408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6FB0C8-2550-4171-9AAF-A7656F8C5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382749-8F10-4A1A-9C66-3AB1B0ADE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87823A3-3E51-4971-AB41-472DCED93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F7AD6DA-148E-48B5-A41D-22954FD4A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ED0A6B-3AEC-48DA-81A6-927B2DFD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9C86B9-55B2-42E1-A1BD-C085B4E1E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B1332DB-279D-49D5-8048-A2543948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29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87610-E2F8-45C0-9395-866FBE248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6000A6-88D9-4B91-83C3-B839167C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5E2CE9C-9C29-4F2A-AA8B-3F70CAA41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F92580B-F9AD-4E5E-8820-1124E12A8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2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3BFE51F-3F29-4791-BAB0-F9BC69313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5EA08A2-D085-4766-8CC5-5712FB8FE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F3FAF9-AF30-4B2E-82BB-214C13F4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3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20D17E-089D-4F11-AAF4-7E3811152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A2D0CC-066D-47A7-9799-8E6548307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D18B8F-70FA-4CC9-8A82-1C1C551A9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228E5D-553C-4B38-A5A5-04F427A8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6EC9C3E-36DD-4F7E-B1BD-3451A7845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74A718-C7AB-4BCA-9431-C7F796C1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89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75299-E992-4475-A117-998A3E855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2BB1D1-4D5C-47FB-BA25-83F616C2B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7243FD5-18CC-4FBE-A994-59648C56A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977FE1-9A80-48F5-A200-7C980F94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475C56-0C5F-4C30-A70E-4758DC41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78F914-E9DE-4D81-8BCF-A4B9DA9B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8F4FFE8-64D5-4EED-8126-890249D60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CC5366-9154-4ADB-99A0-5B61AAD2A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1039C9-F7BF-4714-9007-C64C550E4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19EE8-7963-458C-A68E-5AFADD35D8E6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86BDCC-6EED-4F67-8104-FA65EB2D1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D9DEA0-1CAA-4926-A1DB-51140E7BF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CF8CA-6F87-4BA6-BB7B-74D542A6A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6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95073" y="1280975"/>
            <a:ext cx="2811213" cy="1277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496447" y="12153"/>
            <a:ext cx="11358767" cy="685846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 Narrow" panose="020B0606020202030204" pitchFamily="34" charset="0"/>
              </a:rPr>
              <a:t>Imperi</a:t>
            </a:r>
            <a:endParaRPr lang="en-GB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xmlns="" id="{BD42EB71-8D86-434A-B24B-975FDB99253D}"/>
              </a:ext>
            </a:extLst>
          </p:cNvPr>
          <p:cNvSpPr/>
          <p:nvPr/>
        </p:nvSpPr>
        <p:spPr>
          <a:xfrm>
            <a:off x="4243628" y="2270061"/>
            <a:ext cx="2688819" cy="2339482"/>
          </a:xfrm>
          <a:prstGeom prst="flowChartConnector">
            <a:avLst/>
          </a:prstGeom>
          <a:gradFill flip="none" rotWithShape="1">
            <a:gsLst>
              <a:gs pos="86726">
                <a:schemeClr val="accent6">
                  <a:lumMod val="75000"/>
                </a:schemeClr>
              </a:gs>
              <a:gs pos="66395">
                <a:srgbClr val="BAD7A6"/>
              </a:gs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Arial Narrow" panose="020B0606020202030204" pitchFamily="34" charset="0"/>
              </a:rPr>
              <a:t>AHSC</a:t>
            </a:r>
          </a:p>
          <a:p>
            <a:pPr algn="ctr"/>
            <a:r>
              <a:rPr lang="en-GB" sz="2000" b="1">
                <a:solidFill>
                  <a:schemeClr val="tx1"/>
                </a:solidFill>
                <a:latin typeface="Arial Narrow" panose="020B0606020202030204" pitchFamily="34" charset="0"/>
              </a:rPr>
              <a:t>Joint </a:t>
            </a:r>
            <a:r>
              <a:rPr lang="en-GB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Executive Group</a:t>
            </a:r>
          </a:p>
        </p:txBody>
      </p:sp>
      <p:sp>
        <p:nvSpPr>
          <p:cNvPr id="6" name="Moon 5">
            <a:extLst>
              <a:ext uri="{FF2B5EF4-FFF2-40B4-BE49-F238E27FC236}">
                <a16:creationId xmlns:a16="http://schemas.microsoft.com/office/drawing/2014/main" xmlns="" id="{337CBF57-6653-418A-B4EE-75558AA23457}"/>
              </a:ext>
            </a:extLst>
          </p:cNvPr>
          <p:cNvSpPr/>
          <p:nvPr/>
        </p:nvSpPr>
        <p:spPr>
          <a:xfrm rot="19013920">
            <a:off x="3674078" y="3614151"/>
            <a:ext cx="1058400" cy="1965600"/>
          </a:xfrm>
          <a:prstGeom prst="moon">
            <a:avLst>
              <a:gd name="adj" fmla="val 63395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ICR/Marsden Executive Group</a:t>
            </a: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xmlns="" id="{2525AB7B-F76C-4F72-9BC6-E517A0D56A95}"/>
              </a:ext>
            </a:extLst>
          </p:cNvPr>
          <p:cNvSpPr/>
          <p:nvPr/>
        </p:nvSpPr>
        <p:spPr>
          <a:xfrm>
            <a:off x="5662220" y="5330378"/>
            <a:ext cx="1588643" cy="740232"/>
          </a:xfrm>
          <a:prstGeom prst="flowChartConnector">
            <a:avLst/>
          </a:prstGeom>
          <a:gradFill flip="none" rotWithShape="1">
            <a:gsLst>
              <a:gs pos="86726">
                <a:schemeClr val="accent6">
                  <a:lumMod val="75000"/>
                </a:schemeClr>
              </a:gs>
              <a:gs pos="66395">
                <a:srgbClr val="BAD7A6"/>
              </a:gs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Research Informatics Committee</a:t>
            </a:r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xmlns="" id="{7D541DAE-38C2-468E-B7B1-B826F41328A1}"/>
              </a:ext>
            </a:extLst>
          </p:cNvPr>
          <p:cNvSpPr/>
          <p:nvPr/>
        </p:nvSpPr>
        <p:spPr>
          <a:xfrm>
            <a:off x="4248373" y="1213363"/>
            <a:ext cx="2587371" cy="807400"/>
          </a:xfrm>
          <a:prstGeom prst="flowChartConnector">
            <a:avLst/>
          </a:prstGeom>
          <a:gradFill flip="none" rotWithShape="1">
            <a:gsLst>
              <a:gs pos="86726">
                <a:schemeClr val="accent6">
                  <a:lumMod val="75000"/>
                </a:schemeClr>
              </a:gs>
              <a:gs pos="66395">
                <a:srgbClr val="BAD7A6"/>
              </a:gs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>
                <a:solidFill>
                  <a:schemeClr val="tx1"/>
                </a:solidFill>
                <a:latin typeface="Arial Narrow" panose="020B0606020202030204" pitchFamily="34" charset="0"/>
              </a:rPr>
              <a:t>Strategic Partnership Board</a:t>
            </a:r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xmlns="" id="{F721BBA7-6BEC-4865-AF35-442A1CE0CED9}"/>
              </a:ext>
            </a:extLst>
          </p:cNvPr>
          <p:cNvSpPr/>
          <p:nvPr/>
        </p:nvSpPr>
        <p:spPr>
          <a:xfrm>
            <a:off x="1929841" y="203299"/>
            <a:ext cx="1323799" cy="452884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RMH Board</a:t>
            </a:r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xmlns="" id="{12BDC7F3-06DB-476F-ADE5-D628808A8A92}"/>
              </a:ext>
            </a:extLst>
          </p:cNvPr>
          <p:cNvSpPr/>
          <p:nvPr/>
        </p:nvSpPr>
        <p:spPr>
          <a:xfrm>
            <a:off x="7845266" y="162832"/>
            <a:ext cx="1336096" cy="493813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ICR Board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of Trustees</a:t>
            </a:r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xmlns="" id="{25B54B58-0D3D-480E-96C3-1ED52738FFC6}"/>
              </a:ext>
            </a:extLst>
          </p:cNvPr>
          <p:cNvSpPr/>
          <p:nvPr/>
        </p:nvSpPr>
        <p:spPr>
          <a:xfrm>
            <a:off x="6372199" y="193155"/>
            <a:ext cx="1319340" cy="449116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ICHT Board</a:t>
            </a:r>
          </a:p>
        </p:txBody>
      </p: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xmlns="" id="{108203FE-8DCE-4D7D-828D-B4E8B779D88B}"/>
              </a:ext>
            </a:extLst>
          </p:cNvPr>
          <p:cNvSpPr/>
          <p:nvPr/>
        </p:nvSpPr>
        <p:spPr>
          <a:xfrm>
            <a:off x="4909818" y="182902"/>
            <a:ext cx="1299649" cy="475806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RBH Board </a:t>
            </a:r>
          </a:p>
        </p:txBody>
      </p:sp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xmlns="" id="{A92AC5FD-EA44-4BD9-8E0B-DF4C0E1D0682}"/>
              </a:ext>
            </a:extLst>
          </p:cNvPr>
          <p:cNvSpPr/>
          <p:nvPr/>
        </p:nvSpPr>
        <p:spPr>
          <a:xfrm>
            <a:off x="3425245" y="186667"/>
            <a:ext cx="1315091" cy="467261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ICL Council</a:t>
            </a:r>
          </a:p>
        </p:txBody>
      </p:sp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xmlns="" id="{5643C24B-6A93-4459-B165-F07555A6B151}"/>
              </a:ext>
            </a:extLst>
          </p:cNvPr>
          <p:cNvSpPr/>
          <p:nvPr/>
        </p:nvSpPr>
        <p:spPr>
          <a:xfrm>
            <a:off x="7775298" y="4161335"/>
            <a:ext cx="600186" cy="588827"/>
          </a:xfrm>
          <a:prstGeom prst="flowChartConnector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latin typeface="Arial Narrow" panose="020B0606020202030204" pitchFamily="34" charset="0"/>
              </a:rPr>
              <a:t>JRO</a:t>
            </a:r>
          </a:p>
        </p:txBody>
      </p:sp>
      <p:sp>
        <p:nvSpPr>
          <p:cNvPr id="75" name="Flowchart: Connector 74">
            <a:extLst>
              <a:ext uri="{FF2B5EF4-FFF2-40B4-BE49-F238E27FC236}">
                <a16:creationId xmlns:a16="http://schemas.microsoft.com/office/drawing/2014/main" xmlns="" id="{0D9442BE-D76D-43E4-A7DC-F786154BC833}"/>
              </a:ext>
            </a:extLst>
          </p:cNvPr>
          <p:cNvSpPr/>
          <p:nvPr/>
        </p:nvSpPr>
        <p:spPr>
          <a:xfrm>
            <a:off x="7560790" y="4822940"/>
            <a:ext cx="600186" cy="588827"/>
          </a:xfrm>
          <a:prstGeom prst="flowChartConnector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latin typeface="Arial Narrow" panose="020B0606020202030204" pitchFamily="34" charset="0"/>
              </a:rPr>
              <a:t>BRC</a:t>
            </a:r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xmlns="" id="{E8619222-BC60-42C5-8A55-76477381157F}"/>
              </a:ext>
            </a:extLst>
          </p:cNvPr>
          <p:cNvSpPr/>
          <p:nvPr/>
        </p:nvSpPr>
        <p:spPr>
          <a:xfrm>
            <a:off x="2755717" y="4230989"/>
            <a:ext cx="600186" cy="588827"/>
          </a:xfrm>
          <a:prstGeom prst="flowChartConnector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latin typeface="Arial Narrow" panose="020B0606020202030204" pitchFamily="34" charset="0"/>
              </a:rPr>
              <a:t>JRO</a:t>
            </a:r>
          </a:p>
        </p:txBody>
      </p:sp>
      <p:sp>
        <p:nvSpPr>
          <p:cNvPr id="77" name="Flowchart: Connector 76">
            <a:extLst>
              <a:ext uri="{FF2B5EF4-FFF2-40B4-BE49-F238E27FC236}">
                <a16:creationId xmlns:a16="http://schemas.microsoft.com/office/drawing/2014/main" xmlns="" id="{849FFB2B-710D-4176-9486-4524887730B6}"/>
              </a:ext>
            </a:extLst>
          </p:cNvPr>
          <p:cNvSpPr/>
          <p:nvPr/>
        </p:nvSpPr>
        <p:spPr>
          <a:xfrm>
            <a:off x="3028431" y="4878799"/>
            <a:ext cx="600186" cy="588827"/>
          </a:xfrm>
          <a:prstGeom prst="flowChartConnector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latin typeface="Arial Narrow" panose="020B0606020202030204" pitchFamily="34" charset="0"/>
              </a:rPr>
              <a:t>BRC</a:t>
            </a:r>
          </a:p>
        </p:txBody>
      </p:sp>
      <p:sp>
        <p:nvSpPr>
          <p:cNvPr id="43" name="Moon 42">
            <a:extLst>
              <a:ext uri="{FF2B5EF4-FFF2-40B4-BE49-F238E27FC236}">
                <a16:creationId xmlns:a16="http://schemas.microsoft.com/office/drawing/2014/main" xmlns="" id="{B6333A73-62D4-47E2-9655-EA567EA8A2B5}"/>
              </a:ext>
            </a:extLst>
          </p:cNvPr>
          <p:cNvSpPr/>
          <p:nvPr/>
        </p:nvSpPr>
        <p:spPr>
          <a:xfrm rot="13386683">
            <a:off x="6418027" y="3618450"/>
            <a:ext cx="1059561" cy="1965122"/>
          </a:xfrm>
          <a:prstGeom prst="moon">
            <a:avLst>
              <a:gd name="adj" fmla="val 63395"/>
            </a:avLst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Imperial/ICHT Executive Group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78F22B39-6023-49D4-BB8D-4D2F321738A7}"/>
              </a:ext>
            </a:extLst>
          </p:cNvPr>
          <p:cNvCxnSpPr>
            <a:cxnSpLocks/>
          </p:cNvCxnSpPr>
          <p:nvPr/>
        </p:nvCxnSpPr>
        <p:spPr>
          <a:xfrm flipV="1">
            <a:off x="4040158" y="3912840"/>
            <a:ext cx="313170" cy="137746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0334E3AB-1FD2-4D3F-95BD-F8ECC94E7201}"/>
              </a:ext>
            </a:extLst>
          </p:cNvPr>
          <p:cNvCxnSpPr>
            <a:cxnSpLocks/>
          </p:cNvCxnSpPr>
          <p:nvPr/>
        </p:nvCxnSpPr>
        <p:spPr>
          <a:xfrm flipV="1">
            <a:off x="4335920" y="4210719"/>
            <a:ext cx="235931" cy="255897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5806C126-1AD7-4E65-AAE3-2A863154E4E7}"/>
              </a:ext>
            </a:extLst>
          </p:cNvPr>
          <p:cNvCxnSpPr>
            <a:cxnSpLocks/>
          </p:cNvCxnSpPr>
          <p:nvPr/>
        </p:nvCxnSpPr>
        <p:spPr>
          <a:xfrm flipV="1">
            <a:off x="4823894" y="4482503"/>
            <a:ext cx="163436" cy="338040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77989E9F-7C01-474C-9361-874B51899321}"/>
              </a:ext>
            </a:extLst>
          </p:cNvPr>
          <p:cNvCxnSpPr>
            <a:cxnSpLocks/>
          </p:cNvCxnSpPr>
          <p:nvPr/>
        </p:nvCxnSpPr>
        <p:spPr>
          <a:xfrm>
            <a:off x="6556784" y="4242305"/>
            <a:ext cx="269830" cy="235129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xmlns="" id="{60BFF9F4-4C2A-4415-9167-B6608BE4C2B1}"/>
              </a:ext>
            </a:extLst>
          </p:cNvPr>
          <p:cNvCxnSpPr>
            <a:cxnSpLocks/>
          </p:cNvCxnSpPr>
          <p:nvPr/>
        </p:nvCxnSpPr>
        <p:spPr>
          <a:xfrm>
            <a:off x="6166778" y="4495381"/>
            <a:ext cx="173990" cy="312112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6728973A-389C-4AD1-92E5-3DC47F8C080D}"/>
              </a:ext>
            </a:extLst>
          </p:cNvPr>
          <p:cNvCxnSpPr>
            <a:cxnSpLocks/>
          </p:cNvCxnSpPr>
          <p:nvPr/>
        </p:nvCxnSpPr>
        <p:spPr>
          <a:xfrm>
            <a:off x="6799636" y="3964270"/>
            <a:ext cx="297656" cy="98599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lowchart: Connector 97">
            <a:extLst>
              <a:ext uri="{FF2B5EF4-FFF2-40B4-BE49-F238E27FC236}">
                <a16:creationId xmlns:a16="http://schemas.microsoft.com/office/drawing/2014/main" xmlns="" id="{1B3946C0-CFD7-4DB8-B991-5222884FC3F3}"/>
              </a:ext>
            </a:extLst>
          </p:cNvPr>
          <p:cNvSpPr/>
          <p:nvPr/>
        </p:nvSpPr>
        <p:spPr>
          <a:xfrm>
            <a:off x="3882766" y="5304251"/>
            <a:ext cx="1588643" cy="740232"/>
          </a:xfrm>
          <a:prstGeom prst="flowChartConnector">
            <a:avLst/>
          </a:prstGeom>
          <a:gradFill flip="none" rotWithShape="1">
            <a:gsLst>
              <a:gs pos="86726">
                <a:schemeClr val="accent6">
                  <a:lumMod val="75000"/>
                </a:schemeClr>
              </a:gs>
              <a:gs pos="66395">
                <a:srgbClr val="BAD7A6"/>
              </a:gs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Education Committee</a:t>
            </a:r>
          </a:p>
        </p:txBody>
      </p:sp>
      <p:sp>
        <p:nvSpPr>
          <p:cNvPr id="99" name="Flowchart: Connector 98">
            <a:extLst>
              <a:ext uri="{FF2B5EF4-FFF2-40B4-BE49-F238E27FC236}">
                <a16:creationId xmlns:a16="http://schemas.microsoft.com/office/drawing/2014/main" xmlns="" id="{C0F77189-0F7A-41A0-9874-3050961CB258}"/>
              </a:ext>
            </a:extLst>
          </p:cNvPr>
          <p:cNvSpPr/>
          <p:nvPr/>
        </p:nvSpPr>
        <p:spPr>
          <a:xfrm>
            <a:off x="4353328" y="6214926"/>
            <a:ext cx="600186" cy="588827"/>
          </a:xfrm>
          <a:prstGeom prst="flowChartConnector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latin typeface="Arial Narrow" panose="020B0606020202030204" pitchFamily="34" charset="0"/>
              </a:rPr>
              <a:t>CATO</a:t>
            </a:r>
          </a:p>
        </p:txBody>
      </p:sp>
      <p:sp>
        <p:nvSpPr>
          <p:cNvPr id="113" name="Arrow: Up 112">
            <a:extLst>
              <a:ext uri="{FF2B5EF4-FFF2-40B4-BE49-F238E27FC236}">
                <a16:creationId xmlns:a16="http://schemas.microsoft.com/office/drawing/2014/main" xmlns="" id="{52AD3028-6CC5-4CF8-AFBA-956D16390AA9}"/>
              </a:ext>
            </a:extLst>
          </p:cNvPr>
          <p:cNvSpPr/>
          <p:nvPr/>
        </p:nvSpPr>
        <p:spPr>
          <a:xfrm>
            <a:off x="4571851" y="6046648"/>
            <a:ext cx="158645" cy="167202"/>
          </a:xfrm>
          <a:prstGeom prst="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Arrow: Up 113">
            <a:extLst>
              <a:ext uri="{FF2B5EF4-FFF2-40B4-BE49-F238E27FC236}">
                <a16:creationId xmlns:a16="http://schemas.microsoft.com/office/drawing/2014/main" xmlns="" id="{B3A4B39F-D6A5-484D-A820-07771A089BF7}"/>
              </a:ext>
            </a:extLst>
          </p:cNvPr>
          <p:cNvSpPr/>
          <p:nvPr/>
        </p:nvSpPr>
        <p:spPr>
          <a:xfrm rot="16200000">
            <a:off x="7592938" y="4400895"/>
            <a:ext cx="142226" cy="206521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row: Up 114">
            <a:extLst>
              <a:ext uri="{FF2B5EF4-FFF2-40B4-BE49-F238E27FC236}">
                <a16:creationId xmlns:a16="http://schemas.microsoft.com/office/drawing/2014/main" xmlns="" id="{A0D04F86-BD37-490A-86A6-0B6916F60094}"/>
              </a:ext>
            </a:extLst>
          </p:cNvPr>
          <p:cNvSpPr/>
          <p:nvPr/>
        </p:nvSpPr>
        <p:spPr>
          <a:xfrm rot="18448655">
            <a:off x="7458167" y="4775539"/>
            <a:ext cx="142226" cy="206521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Arrow: Up 115">
            <a:extLst>
              <a:ext uri="{FF2B5EF4-FFF2-40B4-BE49-F238E27FC236}">
                <a16:creationId xmlns:a16="http://schemas.microsoft.com/office/drawing/2014/main" xmlns="" id="{7C9F1A94-CCB6-4EA0-A23F-5EF6C7AFF5A1}"/>
              </a:ext>
            </a:extLst>
          </p:cNvPr>
          <p:cNvSpPr/>
          <p:nvPr/>
        </p:nvSpPr>
        <p:spPr>
          <a:xfrm rot="5400000">
            <a:off x="3392439" y="4413095"/>
            <a:ext cx="142226" cy="206521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row: Up 116">
            <a:extLst>
              <a:ext uri="{FF2B5EF4-FFF2-40B4-BE49-F238E27FC236}">
                <a16:creationId xmlns:a16="http://schemas.microsoft.com/office/drawing/2014/main" xmlns="" id="{40FEE967-1A0E-47A2-B98B-2E96E5F14546}"/>
              </a:ext>
            </a:extLst>
          </p:cNvPr>
          <p:cNvSpPr/>
          <p:nvPr/>
        </p:nvSpPr>
        <p:spPr>
          <a:xfrm rot="2906299">
            <a:off x="3595747" y="4838272"/>
            <a:ext cx="142226" cy="206521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xmlns="" id="{D5208037-0BBA-40F5-8216-C1BC7E7092F4}"/>
              </a:ext>
            </a:extLst>
          </p:cNvPr>
          <p:cNvCxnSpPr>
            <a:cxnSpLocks/>
          </p:cNvCxnSpPr>
          <p:nvPr/>
        </p:nvCxnSpPr>
        <p:spPr>
          <a:xfrm flipV="1">
            <a:off x="2458305" y="904225"/>
            <a:ext cx="6055009" cy="11923"/>
          </a:xfrm>
          <a:prstGeom prst="line">
            <a:avLst/>
          </a:prstGeom>
          <a:ln w="793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xmlns="" id="{2BC61E41-556F-411D-964A-57CD0ABF0909}"/>
              </a:ext>
            </a:extLst>
          </p:cNvPr>
          <p:cNvCxnSpPr>
            <a:cxnSpLocks/>
          </p:cNvCxnSpPr>
          <p:nvPr/>
        </p:nvCxnSpPr>
        <p:spPr>
          <a:xfrm>
            <a:off x="2472174" y="776893"/>
            <a:ext cx="0" cy="179236"/>
          </a:xfrm>
          <a:prstGeom prst="line">
            <a:avLst/>
          </a:prstGeom>
          <a:ln w="793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Arrow: Up 146">
            <a:extLst>
              <a:ext uri="{FF2B5EF4-FFF2-40B4-BE49-F238E27FC236}">
                <a16:creationId xmlns:a16="http://schemas.microsoft.com/office/drawing/2014/main" xmlns="" id="{AC947C92-ED11-43CE-AA4B-41A8415FFAE2}"/>
              </a:ext>
            </a:extLst>
          </p:cNvPr>
          <p:cNvSpPr/>
          <p:nvPr/>
        </p:nvSpPr>
        <p:spPr>
          <a:xfrm>
            <a:off x="5489163" y="2017350"/>
            <a:ext cx="170021" cy="244875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xmlns="" id="{2478B5BF-62C3-4632-A94F-76770BD2E6AF}"/>
              </a:ext>
            </a:extLst>
          </p:cNvPr>
          <p:cNvCxnSpPr>
            <a:cxnSpLocks/>
          </p:cNvCxnSpPr>
          <p:nvPr/>
        </p:nvCxnSpPr>
        <p:spPr>
          <a:xfrm>
            <a:off x="5574173" y="772034"/>
            <a:ext cx="0" cy="441329"/>
          </a:xfrm>
          <a:prstGeom prst="line">
            <a:avLst/>
          </a:prstGeom>
          <a:ln w="793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Flowchart: Extract 154">
            <a:extLst>
              <a:ext uri="{FF2B5EF4-FFF2-40B4-BE49-F238E27FC236}">
                <a16:creationId xmlns:a16="http://schemas.microsoft.com/office/drawing/2014/main" xmlns="" id="{0A253E1E-315A-439C-80D7-757106F4296B}"/>
              </a:ext>
            </a:extLst>
          </p:cNvPr>
          <p:cNvSpPr/>
          <p:nvPr/>
        </p:nvSpPr>
        <p:spPr>
          <a:xfrm>
            <a:off x="2393611" y="665236"/>
            <a:ext cx="180064" cy="181473"/>
          </a:xfrm>
          <a:prstGeom prst="flowChartExtra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xmlns="" id="{784A00A6-BF33-479D-9252-2BDA6CE10C65}"/>
              </a:ext>
            </a:extLst>
          </p:cNvPr>
          <p:cNvCxnSpPr>
            <a:cxnSpLocks/>
            <a:endCxn id="160" idx="2"/>
          </p:cNvCxnSpPr>
          <p:nvPr/>
        </p:nvCxnSpPr>
        <p:spPr>
          <a:xfrm flipV="1">
            <a:off x="5160293" y="4794329"/>
            <a:ext cx="293252" cy="591300"/>
          </a:xfrm>
          <a:prstGeom prst="line">
            <a:avLst/>
          </a:prstGeom>
          <a:ln w="793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Flowchart: Extract 159">
            <a:extLst>
              <a:ext uri="{FF2B5EF4-FFF2-40B4-BE49-F238E27FC236}">
                <a16:creationId xmlns:a16="http://schemas.microsoft.com/office/drawing/2014/main" xmlns="" id="{F6EDD431-A8D9-42E7-A05B-418C712CAF7C}"/>
              </a:ext>
            </a:extLst>
          </p:cNvPr>
          <p:cNvSpPr/>
          <p:nvPr/>
        </p:nvSpPr>
        <p:spPr>
          <a:xfrm rot="1478259">
            <a:off x="5401339" y="4621116"/>
            <a:ext cx="180064" cy="181473"/>
          </a:xfrm>
          <a:prstGeom prst="flowChartExtra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xmlns="" id="{09DAF72D-DCC4-45F6-B896-D04808A1EA8C}"/>
              </a:ext>
            </a:extLst>
          </p:cNvPr>
          <p:cNvCxnSpPr>
            <a:cxnSpLocks/>
            <a:endCxn id="165" idx="2"/>
          </p:cNvCxnSpPr>
          <p:nvPr/>
        </p:nvCxnSpPr>
        <p:spPr>
          <a:xfrm flipH="1" flipV="1">
            <a:off x="5698257" y="4807570"/>
            <a:ext cx="228730" cy="618764"/>
          </a:xfrm>
          <a:prstGeom prst="line">
            <a:avLst/>
          </a:prstGeom>
          <a:ln w="793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Flowchart: Extract 164">
            <a:extLst>
              <a:ext uri="{FF2B5EF4-FFF2-40B4-BE49-F238E27FC236}">
                <a16:creationId xmlns:a16="http://schemas.microsoft.com/office/drawing/2014/main" xmlns="" id="{9B7F2E5D-F5C8-4E8F-8FFE-001C3E89082E}"/>
              </a:ext>
            </a:extLst>
          </p:cNvPr>
          <p:cNvSpPr/>
          <p:nvPr/>
        </p:nvSpPr>
        <p:spPr>
          <a:xfrm rot="20592642">
            <a:off x="5582015" y="4629965"/>
            <a:ext cx="180064" cy="181473"/>
          </a:xfrm>
          <a:prstGeom prst="flowChartExtra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xmlns="" id="{4E1BE485-6D93-414B-AAE0-9F5754FB94D1}"/>
              </a:ext>
            </a:extLst>
          </p:cNvPr>
          <p:cNvCxnSpPr>
            <a:cxnSpLocks/>
          </p:cNvCxnSpPr>
          <p:nvPr/>
        </p:nvCxnSpPr>
        <p:spPr>
          <a:xfrm flipV="1">
            <a:off x="9055099" y="1685488"/>
            <a:ext cx="465895" cy="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Arrow: Up 183">
            <a:extLst>
              <a:ext uri="{FF2B5EF4-FFF2-40B4-BE49-F238E27FC236}">
                <a16:creationId xmlns:a16="http://schemas.microsoft.com/office/drawing/2014/main" xmlns="" id="{312525D0-B6D6-45AB-84E9-AD7D82C530C2}"/>
              </a:ext>
            </a:extLst>
          </p:cNvPr>
          <p:cNvSpPr/>
          <p:nvPr/>
        </p:nvSpPr>
        <p:spPr>
          <a:xfrm rot="5400000">
            <a:off x="9210787" y="1292091"/>
            <a:ext cx="152152" cy="468259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305465F-E938-4BF4-A9D8-ACF27E278DED}"/>
              </a:ext>
            </a:extLst>
          </p:cNvPr>
          <p:cNvSpPr txBox="1"/>
          <p:nvPr/>
        </p:nvSpPr>
        <p:spPr>
          <a:xfrm>
            <a:off x="8478765" y="1707639"/>
            <a:ext cx="114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JRO</a:t>
            </a:r>
          </a:p>
          <a:p>
            <a:pPr algn="r"/>
            <a:r>
              <a:rPr lang="en-GB" sz="1200" dirty="0"/>
              <a:t>BRC </a:t>
            </a:r>
          </a:p>
          <a:p>
            <a:pPr algn="r"/>
            <a:r>
              <a:rPr lang="en-GB" sz="1200" dirty="0"/>
              <a:t>CATO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xmlns="" id="{BC13B9F9-70BC-4BA2-A33B-8D69F1C94C7C}"/>
              </a:ext>
            </a:extLst>
          </p:cNvPr>
          <p:cNvSpPr txBox="1"/>
          <p:nvPr/>
        </p:nvSpPr>
        <p:spPr>
          <a:xfrm>
            <a:off x="9603062" y="1352300"/>
            <a:ext cx="2206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Reporting line</a:t>
            </a:r>
          </a:p>
          <a:p>
            <a:r>
              <a:rPr lang="en-GB" sz="1200" dirty="0"/>
              <a:t>Cross representation</a:t>
            </a:r>
          </a:p>
          <a:p>
            <a:r>
              <a:rPr lang="en-GB" sz="1200" dirty="0" smtClean="0"/>
              <a:t>Joint </a:t>
            </a:r>
            <a:r>
              <a:rPr lang="en-GB" sz="1200" dirty="0"/>
              <a:t>Research Office</a:t>
            </a:r>
          </a:p>
          <a:p>
            <a:r>
              <a:rPr lang="en-GB" sz="1200" dirty="0"/>
              <a:t>Biomedical Research Centre</a:t>
            </a:r>
          </a:p>
          <a:p>
            <a:r>
              <a:rPr lang="en-GB" sz="1200" dirty="0"/>
              <a:t>Clinical Academic Training Office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085" y="1102783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KEY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3BF1AE29-95EC-4036-BF5A-C022B06DE682}"/>
              </a:ext>
            </a:extLst>
          </p:cNvPr>
          <p:cNvCxnSpPr>
            <a:cxnSpLocks/>
          </p:cNvCxnSpPr>
          <p:nvPr/>
        </p:nvCxnSpPr>
        <p:spPr>
          <a:xfrm>
            <a:off x="4104038" y="755972"/>
            <a:ext cx="0" cy="189575"/>
          </a:xfrm>
          <a:prstGeom prst="line">
            <a:avLst/>
          </a:prstGeom>
          <a:ln w="793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lowchart: Extract 77">
            <a:extLst>
              <a:ext uri="{FF2B5EF4-FFF2-40B4-BE49-F238E27FC236}">
                <a16:creationId xmlns:a16="http://schemas.microsoft.com/office/drawing/2014/main" xmlns="" id="{C9B75AA7-FAE7-48DC-8E14-C90989A52AC4}"/>
              </a:ext>
            </a:extLst>
          </p:cNvPr>
          <p:cNvSpPr/>
          <p:nvPr/>
        </p:nvSpPr>
        <p:spPr>
          <a:xfrm>
            <a:off x="4014006" y="655780"/>
            <a:ext cx="180064" cy="181473"/>
          </a:xfrm>
          <a:prstGeom prst="flowChartExtra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Flowchart: Extract 80">
            <a:extLst>
              <a:ext uri="{FF2B5EF4-FFF2-40B4-BE49-F238E27FC236}">
                <a16:creationId xmlns:a16="http://schemas.microsoft.com/office/drawing/2014/main" xmlns="" id="{87808191-6645-4A5E-8E92-9E4E8141C078}"/>
              </a:ext>
            </a:extLst>
          </p:cNvPr>
          <p:cNvSpPr/>
          <p:nvPr/>
        </p:nvSpPr>
        <p:spPr>
          <a:xfrm>
            <a:off x="5489163" y="659363"/>
            <a:ext cx="180064" cy="181473"/>
          </a:xfrm>
          <a:prstGeom prst="flowChartExtra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780CC9A0-993C-4526-B391-AC65A07B3392}"/>
              </a:ext>
            </a:extLst>
          </p:cNvPr>
          <p:cNvCxnSpPr>
            <a:cxnSpLocks/>
          </p:cNvCxnSpPr>
          <p:nvPr/>
        </p:nvCxnSpPr>
        <p:spPr>
          <a:xfrm>
            <a:off x="7028471" y="765573"/>
            <a:ext cx="0" cy="179236"/>
          </a:xfrm>
          <a:prstGeom prst="line">
            <a:avLst/>
          </a:prstGeom>
          <a:ln w="793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Extract 82">
            <a:extLst>
              <a:ext uri="{FF2B5EF4-FFF2-40B4-BE49-F238E27FC236}">
                <a16:creationId xmlns:a16="http://schemas.microsoft.com/office/drawing/2014/main" xmlns="" id="{F19B37ED-E8ED-4194-B865-87549EA003C4}"/>
              </a:ext>
            </a:extLst>
          </p:cNvPr>
          <p:cNvSpPr/>
          <p:nvPr/>
        </p:nvSpPr>
        <p:spPr>
          <a:xfrm>
            <a:off x="6949908" y="653916"/>
            <a:ext cx="180064" cy="181473"/>
          </a:xfrm>
          <a:prstGeom prst="flowChartExtra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51C94856-E833-4FEC-9BA2-188243FB522B}"/>
              </a:ext>
            </a:extLst>
          </p:cNvPr>
          <p:cNvCxnSpPr>
            <a:cxnSpLocks/>
          </p:cNvCxnSpPr>
          <p:nvPr/>
        </p:nvCxnSpPr>
        <p:spPr>
          <a:xfrm flipH="1">
            <a:off x="8512167" y="772034"/>
            <a:ext cx="3499" cy="172775"/>
          </a:xfrm>
          <a:prstGeom prst="line">
            <a:avLst/>
          </a:prstGeom>
          <a:ln w="793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Extract 84">
            <a:extLst>
              <a:ext uri="{FF2B5EF4-FFF2-40B4-BE49-F238E27FC236}">
                <a16:creationId xmlns:a16="http://schemas.microsoft.com/office/drawing/2014/main" xmlns="" id="{B4561ACA-A6E1-4705-B5CE-423DADD37AB0}"/>
              </a:ext>
            </a:extLst>
          </p:cNvPr>
          <p:cNvSpPr/>
          <p:nvPr/>
        </p:nvSpPr>
        <p:spPr>
          <a:xfrm>
            <a:off x="8437103" y="660377"/>
            <a:ext cx="180064" cy="181473"/>
          </a:xfrm>
          <a:prstGeom prst="flowChartExtra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80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54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Temmerman, Ingrid L</dc:creator>
  <cp:lastModifiedBy>Myers, Maxine</cp:lastModifiedBy>
  <cp:revision>65</cp:revision>
  <cp:lastPrinted>2019-11-06T16:06:17Z</cp:lastPrinted>
  <dcterms:created xsi:type="dcterms:W3CDTF">2019-11-06T11:21:10Z</dcterms:created>
  <dcterms:modified xsi:type="dcterms:W3CDTF">2019-11-27T12:17:58Z</dcterms:modified>
</cp:coreProperties>
</file>